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59" r:id="rId2"/>
  </p:sldMasterIdLst>
  <p:notesMasterIdLst>
    <p:notesMasterId r:id="rId6"/>
  </p:notesMasterIdLst>
  <p:sldIdLst>
    <p:sldId id="256" r:id="rId3"/>
    <p:sldId id="257" r:id="rId4"/>
    <p:sldId id="258" r:id="rId5"/>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40" d="100"/>
          <a:sy n="40" d="100"/>
        </p:scale>
        <p:origin x="141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A3160-E2BF-42C5-876E-A850C81C6945}" type="datetimeFigureOut">
              <a:rPr lang="en-US" smtClean="0"/>
              <a:t>8/27/2020</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6DFC7-AE09-4D63-B8EA-F3E4C46BAB29}" type="slidenum">
              <a:rPr lang="en-US" smtClean="0"/>
              <a:t>‹#›</a:t>
            </a:fld>
            <a:endParaRPr lang="en-US"/>
          </a:p>
        </p:txBody>
      </p:sp>
    </p:spTree>
    <p:extLst>
      <p:ext uri="{BB962C8B-B14F-4D97-AF65-F5344CB8AC3E}">
        <p14:creationId xmlns:p14="http://schemas.microsoft.com/office/powerpoint/2010/main" val="35894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465388" y="685800"/>
            <a:ext cx="1928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064115d7f_0_7:notes"/>
          <p:cNvSpPr>
            <a:spLocks noGrp="1" noRot="1" noChangeAspect="1"/>
          </p:cNvSpPr>
          <p:nvPr>
            <p:ph type="sldImg" idx="2"/>
          </p:nvPr>
        </p:nvSpPr>
        <p:spPr>
          <a:xfrm>
            <a:off x="2465388" y="685800"/>
            <a:ext cx="1928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064115d7f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064115d7f_0_7:notes"/>
          <p:cNvSpPr>
            <a:spLocks noGrp="1" noRot="1" noChangeAspect="1"/>
          </p:cNvSpPr>
          <p:nvPr>
            <p:ph type="sldImg" idx="2"/>
          </p:nvPr>
        </p:nvSpPr>
        <p:spPr>
          <a:xfrm>
            <a:off x="2465388" y="685800"/>
            <a:ext cx="1928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064115d7f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4029717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65855B-DFB9-4C5F-BAE1-7F0B95F966B9}"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228514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5855B-DFB9-4C5F-BAE1-7F0B95F966B9}"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902136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5855B-DFB9-4C5F-BAE1-7F0B95F966B9}"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1161257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33781" y="1764919"/>
            <a:ext cx="6390529" cy="4865455"/>
          </a:xfrm>
          <a:prstGeom prst="rect">
            <a:avLst/>
          </a:prstGeom>
        </p:spPr>
        <p:txBody>
          <a:bodyPr spcFirstLastPara="1" wrap="square" lIns="91425" tIns="91425" rIns="91425" bIns="91425" anchor="b" anchorCtr="0"/>
          <a:lstStyle>
            <a:lvl1pPr lvl="0" algn="ctr">
              <a:spcBef>
                <a:spcPts val="0"/>
              </a:spcBef>
              <a:spcAft>
                <a:spcPts val="0"/>
              </a:spcAft>
              <a:buSzPts val="5200"/>
              <a:buNone/>
              <a:defRPr sz="4588"/>
            </a:lvl1pPr>
            <a:lvl2pPr lvl="1" algn="ctr">
              <a:spcBef>
                <a:spcPts val="0"/>
              </a:spcBef>
              <a:spcAft>
                <a:spcPts val="0"/>
              </a:spcAft>
              <a:buSzPts val="5200"/>
              <a:buNone/>
              <a:defRPr sz="4588"/>
            </a:lvl2pPr>
            <a:lvl3pPr lvl="2" algn="ctr">
              <a:spcBef>
                <a:spcPts val="0"/>
              </a:spcBef>
              <a:spcAft>
                <a:spcPts val="0"/>
              </a:spcAft>
              <a:buSzPts val="5200"/>
              <a:buNone/>
              <a:defRPr sz="4588"/>
            </a:lvl3pPr>
            <a:lvl4pPr lvl="3" algn="ctr">
              <a:spcBef>
                <a:spcPts val="0"/>
              </a:spcBef>
              <a:spcAft>
                <a:spcPts val="0"/>
              </a:spcAft>
              <a:buSzPts val="5200"/>
              <a:buNone/>
              <a:defRPr sz="4588"/>
            </a:lvl4pPr>
            <a:lvl5pPr lvl="4" algn="ctr">
              <a:spcBef>
                <a:spcPts val="0"/>
              </a:spcBef>
              <a:spcAft>
                <a:spcPts val="0"/>
              </a:spcAft>
              <a:buSzPts val="5200"/>
              <a:buNone/>
              <a:defRPr sz="4588"/>
            </a:lvl5pPr>
            <a:lvl6pPr lvl="5" algn="ctr">
              <a:spcBef>
                <a:spcPts val="0"/>
              </a:spcBef>
              <a:spcAft>
                <a:spcPts val="0"/>
              </a:spcAft>
              <a:buSzPts val="5200"/>
              <a:buNone/>
              <a:defRPr sz="4588"/>
            </a:lvl6pPr>
            <a:lvl7pPr lvl="6" algn="ctr">
              <a:spcBef>
                <a:spcPts val="0"/>
              </a:spcBef>
              <a:spcAft>
                <a:spcPts val="0"/>
              </a:spcAft>
              <a:buSzPts val="5200"/>
              <a:buNone/>
              <a:defRPr sz="4588"/>
            </a:lvl7pPr>
            <a:lvl8pPr lvl="7" algn="ctr">
              <a:spcBef>
                <a:spcPts val="0"/>
              </a:spcBef>
              <a:spcAft>
                <a:spcPts val="0"/>
              </a:spcAft>
              <a:buSzPts val="5200"/>
              <a:buNone/>
              <a:defRPr sz="4588"/>
            </a:lvl8pPr>
            <a:lvl9pPr lvl="8" algn="ctr">
              <a:spcBef>
                <a:spcPts val="0"/>
              </a:spcBef>
              <a:spcAft>
                <a:spcPts val="0"/>
              </a:spcAft>
              <a:buSzPts val="5200"/>
              <a:buNone/>
              <a:defRPr sz="4588"/>
            </a:lvl9pPr>
          </a:lstStyle>
          <a:p>
            <a:endParaRPr/>
          </a:p>
        </p:txBody>
      </p:sp>
      <p:sp>
        <p:nvSpPr>
          <p:cNvPr id="11" name="Google Shape;11;p2"/>
          <p:cNvSpPr txBox="1">
            <a:spLocks noGrp="1"/>
          </p:cNvSpPr>
          <p:nvPr>
            <p:ph type="subTitle" idx="1"/>
          </p:nvPr>
        </p:nvSpPr>
        <p:spPr>
          <a:xfrm>
            <a:off x="233775" y="6717926"/>
            <a:ext cx="6390529" cy="1878909"/>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471"/>
            </a:lvl1pPr>
            <a:lvl2pPr lvl="1" algn="ctr">
              <a:lnSpc>
                <a:spcPct val="100000"/>
              </a:lnSpc>
              <a:spcBef>
                <a:spcPts val="0"/>
              </a:spcBef>
              <a:spcAft>
                <a:spcPts val="0"/>
              </a:spcAft>
              <a:buSzPts val="2800"/>
              <a:buNone/>
              <a:defRPr sz="2471"/>
            </a:lvl2pPr>
            <a:lvl3pPr lvl="2" algn="ctr">
              <a:lnSpc>
                <a:spcPct val="100000"/>
              </a:lnSpc>
              <a:spcBef>
                <a:spcPts val="0"/>
              </a:spcBef>
              <a:spcAft>
                <a:spcPts val="0"/>
              </a:spcAft>
              <a:buSzPts val="2800"/>
              <a:buNone/>
              <a:defRPr sz="2471"/>
            </a:lvl3pPr>
            <a:lvl4pPr lvl="3" algn="ctr">
              <a:lnSpc>
                <a:spcPct val="100000"/>
              </a:lnSpc>
              <a:spcBef>
                <a:spcPts val="0"/>
              </a:spcBef>
              <a:spcAft>
                <a:spcPts val="0"/>
              </a:spcAft>
              <a:buSzPts val="2800"/>
              <a:buNone/>
              <a:defRPr sz="2471"/>
            </a:lvl4pPr>
            <a:lvl5pPr lvl="4" algn="ctr">
              <a:lnSpc>
                <a:spcPct val="100000"/>
              </a:lnSpc>
              <a:spcBef>
                <a:spcPts val="0"/>
              </a:spcBef>
              <a:spcAft>
                <a:spcPts val="0"/>
              </a:spcAft>
              <a:buSzPts val="2800"/>
              <a:buNone/>
              <a:defRPr sz="2471"/>
            </a:lvl5pPr>
            <a:lvl6pPr lvl="5" algn="ctr">
              <a:lnSpc>
                <a:spcPct val="100000"/>
              </a:lnSpc>
              <a:spcBef>
                <a:spcPts val="0"/>
              </a:spcBef>
              <a:spcAft>
                <a:spcPts val="0"/>
              </a:spcAft>
              <a:buSzPts val="2800"/>
              <a:buNone/>
              <a:defRPr sz="2471"/>
            </a:lvl6pPr>
            <a:lvl7pPr lvl="6" algn="ctr">
              <a:lnSpc>
                <a:spcPct val="100000"/>
              </a:lnSpc>
              <a:spcBef>
                <a:spcPts val="0"/>
              </a:spcBef>
              <a:spcAft>
                <a:spcPts val="0"/>
              </a:spcAft>
              <a:buSzPts val="2800"/>
              <a:buNone/>
              <a:defRPr sz="2471"/>
            </a:lvl7pPr>
            <a:lvl8pPr lvl="7" algn="ctr">
              <a:lnSpc>
                <a:spcPct val="100000"/>
              </a:lnSpc>
              <a:spcBef>
                <a:spcPts val="0"/>
              </a:spcBef>
              <a:spcAft>
                <a:spcPts val="0"/>
              </a:spcAft>
              <a:buSzPts val="2800"/>
              <a:buNone/>
              <a:defRPr sz="2471"/>
            </a:lvl8pPr>
            <a:lvl9pPr lvl="8" algn="ctr">
              <a:lnSpc>
                <a:spcPct val="100000"/>
              </a:lnSpc>
              <a:spcBef>
                <a:spcPts val="0"/>
              </a:spcBef>
              <a:spcAft>
                <a:spcPts val="0"/>
              </a:spcAft>
              <a:buSzPts val="2800"/>
              <a:buNone/>
              <a:defRPr sz="2471"/>
            </a:lvl9pPr>
          </a:lstStyle>
          <a:p>
            <a:endParaRPr/>
          </a:p>
        </p:txBody>
      </p:sp>
      <p:sp>
        <p:nvSpPr>
          <p:cNvPr id="12" name="Google Shape;12;p2"/>
          <p:cNvSpPr txBox="1">
            <a:spLocks noGrp="1"/>
          </p:cNvSpPr>
          <p:nvPr>
            <p:ph type="sldNum" idx="12"/>
          </p:nvPr>
        </p:nvSpPr>
        <p:spPr>
          <a:xfrm>
            <a:off x="6354343" y="11053551"/>
            <a:ext cx="411618" cy="933091"/>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5855B-DFB9-4C5F-BAE1-7F0B95F966B9}"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340270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65855B-DFB9-4C5F-BAE1-7F0B95F966B9}" type="datetimeFigureOut">
              <a:rPr lang="en-US" smtClean="0"/>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141220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65855B-DFB9-4C5F-BAE1-7F0B95F966B9}"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1888203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65855B-DFB9-4C5F-BAE1-7F0B95F966B9}" type="datetimeFigureOut">
              <a:rPr lang="en-US" smtClean="0"/>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365234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65855B-DFB9-4C5F-BAE1-7F0B95F966B9}" type="datetimeFigureOut">
              <a:rPr lang="en-US" smtClean="0"/>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31480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5855B-DFB9-4C5F-BAE1-7F0B95F966B9}" type="datetimeFigureOut">
              <a:rPr lang="en-US" smtClean="0"/>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208925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65855B-DFB9-4C5F-BAE1-7F0B95F966B9}"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427709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65855B-DFB9-4C5F-BAE1-7F0B95F966B9}" type="datetimeFigureOut">
              <a:rPr lang="en-US" smtClean="0"/>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B6C7D-201B-4CE4-94CE-CC4B3BD14F8E}" type="slidenum">
              <a:rPr lang="en-US" smtClean="0"/>
              <a:t>‹#›</a:t>
            </a:fld>
            <a:endParaRPr lang="en-US"/>
          </a:p>
        </p:txBody>
      </p:sp>
    </p:spTree>
    <p:extLst>
      <p:ext uri="{BB962C8B-B14F-4D97-AF65-F5344CB8AC3E}">
        <p14:creationId xmlns:p14="http://schemas.microsoft.com/office/powerpoint/2010/main" val="235408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265855B-DFB9-4C5F-BAE1-7F0B95F966B9}" type="datetimeFigureOut">
              <a:rPr lang="en-US" smtClean="0"/>
              <a:t>8/27/2020</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8FB6C7D-201B-4CE4-94CE-CC4B3BD14F8E}" type="slidenum">
              <a:rPr lang="en-US" smtClean="0"/>
              <a:t>‹#›</a:t>
            </a:fld>
            <a:endParaRPr lang="en-US"/>
          </a:p>
        </p:txBody>
      </p:sp>
    </p:spTree>
    <p:extLst>
      <p:ext uri="{BB962C8B-B14F-4D97-AF65-F5344CB8AC3E}">
        <p14:creationId xmlns:p14="http://schemas.microsoft.com/office/powerpoint/2010/main" val="3640846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1054874"/>
            <a:ext cx="6390529" cy="1357455"/>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33775" y="2731793"/>
            <a:ext cx="6390529" cy="8098182"/>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6354343" y="11053551"/>
            <a:ext cx="411618" cy="933091"/>
          </a:xfrm>
          <a:prstGeom prst="rect">
            <a:avLst/>
          </a:prstGeom>
          <a:noFill/>
          <a:ln>
            <a:noFill/>
          </a:ln>
        </p:spPr>
        <p:txBody>
          <a:bodyPr spcFirstLastPara="1" wrap="square" lIns="91425" tIns="91425" rIns="91425" bIns="91425" anchor="ctr" anchorCtr="0">
            <a:noAutofit/>
          </a:bodyPr>
          <a:lstStyle>
            <a:lvl1pPr lvl="0" algn="r">
              <a:buNone/>
              <a:defRPr sz="882">
                <a:solidFill>
                  <a:schemeClr val="dk2"/>
                </a:solidFill>
              </a:defRPr>
            </a:lvl1pPr>
            <a:lvl2pPr lvl="1" algn="r">
              <a:buNone/>
              <a:defRPr sz="882">
                <a:solidFill>
                  <a:schemeClr val="dk2"/>
                </a:solidFill>
              </a:defRPr>
            </a:lvl2pPr>
            <a:lvl3pPr lvl="2" algn="r">
              <a:buNone/>
              <a:defRPr sz="882">
                <a:solidFill>
                  <a:schemeClr val="dk2"/>
                </a:solidFill>
              </a:defRPr>
            </a:lvl3pPr>
            <a:lvl4pPr lvl="3" algn="r">
              <a:buNone/>
              <a:defRPr sz="882">
                <a:solidFill>
                  <a:schemeClr val="dk2"/>
                </a:solidFill>
              </a:defRPr>
            </a:lvl4pPr>
            <a:lvl5pPr lvl="4" algn="r">
              <a:buNone/>
              <a:defRPr sz="882">
                <a:solidFill>
                  <a:schemeClr val="dk2"/>
                </a:solidFill>
              </a:defRPr>
            </a:lvl5pPr>
            <a:lvl6pPr lvl="5" algn="r">
              <a:buNone/>
              <a:defRPr sz="882">
                <a:solidFill>
                  <a:schemeClr val="dk2"/>
                </a:solidFill>
              </a:defRPr>
            </a:lvl6pPr>
            <a:lvl7pPr lvl="6" algn="r">
              <a:buNone/>
              <a:defRPr sz="882">
                <a:solidFill>
                  <a:schemeClr val="dk2"/>
                </a:solidFill>
              </a:defRPr>
            </a:lvl7pPr>
            <a:lvl8pPr lvl="7" algn="r">
              <a:buNone/>
              <a:defRPr sz="882">
                <a:solidFill>
                  <a:schemeClr val="dk2"/>
                </a:solidFill>
              </a:defRPr>
            </a:lvl8pPr>
            <a:lvl9pPr lvl="8" algn="r">
              <a:buNone/>
              <a:defRPr sz="882">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app.schoology.com/register.php"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0" y="1727801"/>
            <a:ext cx="6895059" cy="1111765"/>
          </a:xfrm>
          <a:prstGeom prst="rect">
            <a:avLst/>
          </a:prstGeom>
          <a:noFill/>
          <a:ln>
            <a:noFill/>
          </a:ln>
        </p:spPr>
        <p:txBody>
          <a:bodyPr spcFirstLastPara="1" wrap="square" lIns="80669" tIns="80669" rIns="80669" bIns="80669" anchor="t" anchorCtr="0">
            <a:noAutofit/>
          </a:bodyPr>
          <a:lstStyle/>
          <a:p>
            <a:pPr marL="0" marR="0" lvl="0" indent="0" algn="ctr" rtl="0">
              <a:lnSpc>
                <a:spcPct val="100000"/>
              </a:lnSpc>
              <a:spcBef>
                <a:spcPts val="0"/>
              </a:spcBef>
              <a:spcAft>
                <a:spcPts val="0"/>
              </a:spcAft>
              <a:buClr>
                <a:srgbClr val="000000"/>
              </a:buClr>
              <a:buSzPts val="4800"/>
              <a:buFont typeface="Arial"/>
              <a:buNone/>
            </a:pPr>
            <a:r>
              <a:rPr lang="en" sz="4236" b="0" i="0" u="none" strike="noStrike" cap="none" dirty="0">
                <a:solidFill>
                  <a:srgbClr val="000000"/>
                </a:solidFill>
                <a:latin typeface="Lobster"/>
                <a:ea typeface="Lobster"/>
                <a:cs typeface="Lobster"/>
                <a:sym typeface="Lobster"/>
              </a:rPr>
              <a:t>Geometry</a:t>
            </a:r>
            <a:endParaRPr sz="4236" b="0" i="0" u="none" strike="noStrike" cap="none" dirty="0">
              <a:solidFill>
                <a:srgbClr val="000000"/>
              </a:solidFill>
              <a:latin typeface="Lobster"/>
              <a:ea typeface="Lobster"/>
              <a:cs typeface="Lobster"/>
              <a:sym typeface="Lobster"/>
            </a:endParaRPr>
          </a:p>
        </p:txBody>
      </p:sp>
      <p:sp>
        <p:nvSpPr>
          <p:cNvPr id="55" name="Google Shape;55;p13"/>
          <p:cNvSpPr txBox="1"/>
          <p:nvPr/>
        </p:nvSpPr>
        <p:spPr>
          <a:xfrm>
            <a:off x="295831" y="2989588"/>
            <a:ext cx="3056824" cy="2548853"/>
          </a:xfrm>
          <a:prstGeom prst="rect">
            <a:avLst/>
          </a:prstGeom>
          <a:noFill/>
          <a:ln w="19050" cap="flat" cmpd="sng">
            <a:solidFill>
              <a:srgbClr val="000000"/>
            </a:solidFill>
            <a:prstDash val="lgDashDot"/>
            <a:round/>
            <a:headEnd type="none" w="sm" len="sm"/>
            <a:tailEnd type="none" w="sm" len="sm"/>
          </a:ln>
        </p:spPr>
        <p:txBody>
          <a:bodyPr spcFirstLastPara="1" wrap="square" lIns="80669" tIns="80669" rIns="80669" bIns="80669"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118" dirty="0">
                <a:latin typeface="Dancing Script"/>
                <a:ea typeface="Dancing Script"/>
                <a:cs typeface="Dancing Script"/>
                <a:sym typeface="Dancing Script"/>
              </a:rPr>
              <a:t>Class Materials</a:t>
            </a:r>
            <a:endParaRPr sz="2118" dirty="0">
              <a:latin typeface="Dancing Script"/>
              <a:ea typeface="Dancing Script"/>
              <a:cs typeface="Dancing Script"/>
              <a:sym typeface="Dancing Script"/>
            </a:endParaRPr>
          </a:p>
          <a:p>
            <a:pPr marL="0" marR="0" lvl="0" indent="0" algn="ctr" rtl="0">
              <a:lnSpc>
                <a:spcPct val="100000"/>
              </a:lnSpc>
              <a:spcBef>
                <a:spcPts val="0"/>
              </a:spcBef>
              <a:spcAft>
                <a:spcPts val="0"/>
              </a:spcAft>
              <a:buClr>
                <a:srgbClr val="000000"/>
              </a:buClr>
              <a:buSzPts val="2400"/>
              <a:buFont typeface="Arial"/>
              <a:buNone/>
            </a:pPr>
            <a:endParaRPr sz="882" dirty="0">
              <a:latin typeface="Dancing Script"/>
              <a:ea typeface="Dancing Script"/>
              <a:cs typeface="Dancing Script"/>
              <a:sym typeface="Dancing Script"/>
            </a:endParaRPr>
          </a:p>
          <a:p>
            <a:pPr marL="0" lvl="0" indent="0" algn="ctr" rtl="0">
              <a:spcBef>
                <a:spcPts val="0"/>
              </a:spcBef>
              <a:spcAft>
                <a:spcPts val="0"/>
              </a:spcAft>
              <a:buClr>
                <a:srgbClr val="000000"/>
              </a:buClr>
              <a:buSzPts val="2400"/>
              <a:buFont typeface="Arial"/>
              <a:buNone/>
            </a:pPr>
            <a:r>
              <a:rPr lang="en" sz="1588" dirty="0">
                <a:solidFill>
                  <a:srgbClr val="000000"/>
                </a:solidFill>
                <a:latin typeface="Quicksand Light"/>
                <a:ea typeface="Quicksand Light"/>
                <a:cs typeface="Quicksand Light"/>
                <a:sym typeface="Quicksand Light"/>
              </a:rPr>
              <a:t>◈</a:t>
            </a:r>
            <a:r>
              <a:rPr lang="en" sz="1588" dirty="0">
                <a:latin typeface="Quicksand Light"/>
                <a:ea typeface="Quicksand Light"/>
                <a:cs typeface="Quicksand Light"/>
                <a:sym typeface="Quicksand Light"/>
              </a:rPr>
              <a:t>School computer</a:t>
            </a:r>
          </a:p>
          <a:p>
            <a:pPr lvl="0" algn="ctr">
              <a:buSzPts val="2400"/>
            </a:pPr>
            <a:r>
              <a:rPr lang="en" sz="1588" dirty="0">
                <a:latin typeface="Quicksand Light"/>
                <a:ea typeface="Quicksand Light"/>
                <a:cs typeface="Quicksand Light"/>
                <a:sym typeface="Quicksand Light"/>
              </a:rPr>
              <a:t>◈Schoology account</a:t>
            </a:r>
            <a:endParaRPr sz="1588"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2400"/>
              <a:buFont typeface="Arial"/>
              <a:buNone/>
            </a:pPr>
            <a:r>
              <a:rPr lang="en" sz="1588" dirty="0">
                <a:solidFill>
                  <a:srgbClr val="000000"/>
                </a:solidFill>
                <a:latin typeface="Quicksand Light"/>
                <a:ea typeface="Quicksand Light"/>
                <a:cs typeface="Quicksand Light"/>
                <a:sym typeface="Quicksand Light"/>
              </a:rPr>
              <a:t>◈Pencils (mistakes are made in math, please no pens)</a:t>
            </a:r>
            <a:endParaRPr sz="1588"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2400"/>
              <a:buFont typeface="Arial"/>
              <a:buNone/>
            </a:pPr>
            <a:r>
              <a:rPr lang="en" sz="1588" dirty="0">
                <a:solidFill>
                  <a:srgbClr val="000000"/>
                </a:solidFill>
                <a:latin typeface="Quicksand Light"/>
                <a:ea typeface="Quicksand Light"/>
                <a:cs typeface="Quicksand Light"/>
                <a:sym typeface="Quicksand Light"/>
              </a:rPr>
              <a:t>◈Loose-leaf notebook paper in binder </a:t>
            </a:r>
            <a:r>
              <a:rPr lang="en" sz="1588" u="sng" dirty="0">
                <a:solidFill>
                  <a:srgbClr val="000000"/>
                </a:solidFill>
                <a:latin typeface="Quicksand Light"/>
                <a:ea typeface="Quicksand Light"/>
                <a:cs typeface="Quicksand Light"/>
                <a:sym typeface="Quicksand Light"/>
              </a:rPr>
              <a:t>or</a:t>
            </a:r>
            <a:r>
              <a:rPr lang="en" sz="1588" dirty="0">
                <a:solidFill>
                  <a:srgbClr val="000000"/>
                </a:solidFill>
                <a:latin typeface="Quicksand Light"/>
                <a:ea typeface="Quicksand Light"/>
                <a:cs typeface="Quicksand Light"/>
                <a:sym typeface="Quicksand Light"/>
              </a:rPr>
              <a:t> notebook with </a:t>
            </a:r>
            <a:r>
              <a:rPr lang="en" sz="1588" dirty="0" err="1">
                <a:solidFill>
                  <a:srgbClr val="000000"/>
                </a:solidFill>
                <a:latin typeface="Quicksand Light"/>
                <a:ea typeface="Quicksand Light"/>
                <a:cs typeface="Quicksand Light"/>
                <a:sym typeface="Quicksand Light"/>
              </a:rPr>
              <a:t>tearable</a:t>
            </a:r>
            <a:r>
              <a:rPr lang="en" sz="1588" dirty="0">
                <a:solidFill>
                  <a:srgbClr val="000000"/>
                </a:solidFill>
                <a:latin typeface="Quicksand Light"/>
                <a:ea typeface="Quicksand Light"/>
                <a:cs typeface="Quicksand Light"/>
                <a:sym typeface="Quicksand Light"/>
              </a:rPr>
              <a:t> paper</a:t>
            </a:r>
            <a:endParaRPr sz="1588"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2400"/>
              <a:buFont typeface="Arial"/>
              <a:buNone/>
            </a:pPr>
            <a:r>
              <a:rPr lang="en" sz="1588" dirty="0">
                <a:solidFill>
                  <a:srgbClr val="000000"/>
                </a:solidFill>
                <a:latin typeface="Quicksand Light"/>
                <a:ea typeface="Quicksand Light"/>
                <a:cs typeface="Quicksand Light"/>
                <a:sym typeface="Quicksand Light"/>
              </a:rPr>
              <a:t>◈</a:t>
            </a:r>
            <a:r>
              <a:rPr lang="en" sz="1588" dirty="0">
                <a:latin typeface="Quicksand Light"/>
                <a:ea typeface="Quicksand Light"/>
                <a:cs typeface="Quicksand Light"/>
                <a:sym typeface="Quicksand Light"/>
              </a:rPr>
              <a:t>Calculator</a:t>
            </a:r>
          </a:p>
          <a:p>
            <a:pPr lvl="0" algn="ctr">
              <a:buSzPts val="2400"/>
            </a:pPr>
            <a:endParaRPr sz="1588" u="sng"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2400"/>
              <a:buFont typeface="Arial"/>
              <a:buNone/>
            </a:pPr>
            <a:endParaRPr sz="1588" dirty="0">
              <a:solidFill>
                <a:srgbClr val="000000"/>
              </a:solidFill>
              <a:latin typeface="Quicksand Light"/>
              <a:ea typeface="Quicksand Light"/>
              <a:cs typeface="Quicksand Light"/>
              <a:sym typeface="Quicksand Light"/>
            </a:endParaRPr>
          </a:p>
          <a:p>
            <a:pPr marL="0" marR="0" lvl="0" indent="0" algn="l" rtl="0">
              <a:lnSpc>
                <a:spcPct val="100000"/>
              </a:lnSpc>
              <a:spcBef>
                <a:spcPts val="0"/>
              </a:spcBef>
              <a:spcAft>
                <a:spcPts val="0"/>
              </a:spcAft>
              <a:buClr>
                <a:srgbClr val="000000"/>
              </a:buClr>
              <a:buSzPts val="1400"/>
              <a:buFont typeface="Arial"/>
              <a:buNone/>
            </a:pPr>
            <a:endParaRPr sz="1147" b="0" i="0" u="none" strike="noStrike" cap="none" dirty="0">
              <a:solidFill>
                <a:srgbClr val="000000"/>
              </a:solidFill>
              <a:latin typeface="Quicksand"/>
              <a:ea typeface="Quicksand"/>
              <a:cs typeface="Quicksand"/>
              <a:sym typeface="Quicksand"/>
            </a:endParaRPr>
          </a:p>
        </p:txBody>
      </p:sp>
      <p:sp>
        <p:nvSpPr>
          <p:cNvPr id="56" name="Google Shape;56;p13"/>
          <p:cNvSpPr txBox="1"/>
          <p:nvPr/>
        </p:nvSpPr>
        <p:spPr>
          <a:xfrm>
            <a:off x="3512713" y="2989699"/>
            <a:ext cx="3056824" cy="2812911"/>
          </a:xfrm>
          <a:prstGeom prst="rect">
            <a:avLst/>
          </a:prstGeom>
          <a:noFill/>
          <a:ln w="19050" cap="flat" cmpd="sng">
            <a:solidFill>
              <a:srgbClr val="000000"/>
            </a:solidFill>
            <a:prstDash val="lgDashDot"/>
            <a:round/>
            <a:headEnd type="none" w="sm" len="sm"/>
            <a:tailEnd type="none" w="sm" len="sm"/>
          </a:ln>
        </p:spPr>
        <p:txBody>
          <a:bodyPr spcFirstLastPara="1" wrap="square" lIns="80669" tIns="80669" rIns="80669" bIns="80669"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118" dirty="0">
                <a:latin typeface="Dancing Script"/>
                <a:ea typeface="Dancing Script"/>
                <a:cs typeface="Dancing Script"/>
                <a:sym typeface="Dancing Script"/>
              </a:rPr>
              <a:t>Absences</a:t>
            </a:r>
            <a:endParaRPr sz="1588" dirty="0">
              <a:latin typeface="Quicksand"/>
              <a:ea typeface="Quicksand"/>
              <a:cs typeface="Quicksand"/>
              <a:sym typeface="Quicksand"/>
            </a:endParaRPr>
          </a:p>
          <a:p>
            <a:pPr marL="0" marR="0" lvl="0" indent="0" rtl="0">
              <a:lnSpc>
                <a:spcPct val="100000"/>
              </a:lnSpc>
              <a:spcBef>
                <a:spcPts val="0"/>
              </a:spcBef>
              <a:spcAft>
                <a:spcPts val="0"/>
              </a:spcAft>
              <a:buClr>
                <a:srgbClr val="000000"/>
              </a:buClr>
              <a:buSzPts val="1100"/>
              <a:buFont typeface="Arial"/>
              <a:buNone/>
            </a:pPr>
            <a:r>
              <a:rPr lang="en" sz="1588" dirty="0">
                <a:solidFill>
                  <a:srgbClr val="000000"/>
                </a:solidFill>
                <a:latin typeface="Quicksand"/>
                <a:ea typeface="Quicksand"/>
                <a:cs typeface="Quicksand"/>
                <a:sym typeface="Quicksand"/>
              </a:rPr>
              <a:t>- You are expected to get any</a:t>
            </a:r>
            <a:endParaRPr sz="1588" dirty="0">
              <a:solidFill>
                <a:srgbClr val="000000"/>
              </a:solidFill>
              <a:latin typeface="Quicksand"/>
              <a:ea typeface="Quicksand"/>
              <a:cs typeface="Quicksand"/>
              <a:sym typeface="Quicksand"/>
            </a:endParaRPr>
          </a:p>
          <a:p>
            <a:pPr marL="0" marR="0" lvl="0" indent="0" rtl="0">
              <a:lnSpc>
                <a:spcPct val="100000"/>
              </a:lnSpc>
              <a:spcBef>
                <a:spcPts val="0"/>
              </a:spcBef>
              <a:spcAft>
                <a:spcPts val="0"/>
              </a:spcAft>
              <a:buClr>
                <a:srgbClr val="000000"/>
              </a:buClr>
              <a:buSzPts val="1100"/>
              <a:buFont typeface="Arial"/>
              <a:buNone/>
            </a:pPr>
            <a:r>
              <a:rPr lang="en" sz="1588" dirty="0">
                <a:solidFill>
                  <a:srgbClr val="000000"/>
                </a:solidFill>
                <a:latin typeface="Quicksand"/>
                <a:ea typeface="Quicksand"/>
                <a:cs typeface="Quicksand"/>
                <a:sym typeface="Quicksand"/>
              </a:rPr>
              <a:t>assignments/notes you missed during any absence.</a:t>
            </a:r>
            <a:endParaRPr sz="1588" dirty="0">
              <a:solidFill>
                <a:srgbClr val="000000"/>
              </a:solidFill>
              <a:latin typeface="Quicksand"/>
              <a:ea typeface="Quicksand"/>
              <a:cs typeface="Quicksand"/>
              <a:sym typeface="Quicksand"/>
            </a:endParaRPr>
          </a:p>
          <a:p>
            <a:pPr marL="0" marR="0" lvl="0" indent="0" rtl="0">
              <a:lnSpc>
                <a:spcPct val="100000"/>
              </a:lnSpc>
              <a:spcBef>
                <a:spcPts val="0"/>
              </a:spcBef>
              <a:spcAft>
                <a:spcPts val="0"/>
              </a:spcAft>
              <a:buClr>
                <a:srgbClr val="000000"/>
              </a:buClr>
              <a:buSzPts val="1100"/>
              <a:buFont typeface="Arial"/>
              <a:buNone/>
            </a:pPr>
            <a:r>
              <a:rPr lang="en" sz="1588" dirty="0">
                <a:solidFill>
                  <a:srgbClr val="000000"/>
                </a:solidFill>
                <a:latin typeface="Quicksand"/>
                <a:ea typeface="Quicksand"/>
                <a:cs typeface="Quicksand"/>
                <a:sym typeface="Quicksand"/>
              </a:rPr>
              <a:t>- Check the </a:t>
            </a:r>
            <a:r>
              <a:rPr lang="en" sz="1588" dirty="0">
                <a:latin typeface="Quicksand"/>
                <a:ea typeface="Quicksand"/>
                <a:cs typeface="Quicksand"/>
                <a:sym typeface="Quicksand"/>
              </a:rPr>
              <a:t>Teams/Schoology</a:t>
            </a:r>
            <a:r>
              <a:rPr lang="en" sz="1588" dirty="0">
                <a:solidFill>
                  <a:srgbClr val="000000"/>
                </a:solidFill>
                <a:latin typeface="Quicksand"/>
                <a:ea typeface="Quicksand"/>
                <a:cs typeface="Quicksand"/>
                <a:sym typeface="Quicksand"/>
              </a:rPr>
              <a:t> for any assignments </a:t>
            </a:r>
            <a:endParaRPr sz="1588" dirty="0">
              <a:solidFill>
                <a:srgbClr val="000000"/>
              </a:solidFill>
              <a:latin typeface="Quicksand"/>
              <a:ea typeface="Quicksand"/>
              <a:cs typeface="Quicksand"/>
              <a:sym typeface="Quicksand"/>
            </a:endParaRPr>
          </a:p>
          <a:p>
            <a:pPr marL="0" marR="0" lvl="0" indent="0" rtl="0">
              <a:lnSpc>
                <a:spcPct val="100000"/>
              </a:lnSpc>
              <a:spcBef>
                <a:spcPts val="0"/>
              </a:spcBef>
              <a:spcAft>
                <a:spcPts val="0"/>
              </a:spcAft>
              <a:buClr>
                <a:srgbClr val="000000"/>
              </a:buClr>
              <a:buSzPts val="1100"/>
              <a:buFont typeface="Arial"/>
              <a:buNone/>
            </a:pPr>
            <a:r>
              <a:rPr lang="en" sz="1588" dirty="0">
                <a:solidFill>
                  <a:srgbClr val="000000"/>
                </a:solidFill>
                <a:latin typeface="Quicksand"/>
                <a:ea typeface="Quicksand"/>
                <a:cs typeface="Quicksand"/>
                <a:sym typeface="Quicksand"/>
              </a:rPr>
              <a:t>- It is extremely important to not miss class unless you have to. Being in class every day</a:t>
            </a:r>
            <a:r>
              <a:rPr lang="en" sz="1588" dirty="0">
                <a:latin typeface="Quicksand"/>
                <a:ea typeface="Quicksand"/>
                <a:cs typeface="Quicksand"/>
                <a:sym typeface="Quicksand"/>
              </a:rPr>
              <a:t> </a:t>
            </a:r>
            <a:r>
              <a:rPr lang="en" sz="1588" dirty="0">
                <a:solidFill>
                  <a:srgbClr val="000000"/>
                </a:solidFill>
                <a:latin typeface="Quicksand"/>
                <a:ea typeface="Quicksand"/>
                <a:cs typeface="Quicksand"/>
                <a:sym typeface="Quicksand"/>
              </a:rPr>
              <a:t>ensures you don’t fall behind!</a:t>
            </a:r>
            <a:endParaRPr sz="1588" dirty="0">
              <a:solidFill>
                <a:srgbClr val="000000"/>
              </a:solidFill>
              <a:latin typeface="Quicksand"/>
              <a:ea typeface="Quicksand"/>
              <a:cs typeface="Quicksand"/>
              <a:sym typeface="Quicksand"/>
            </a:endParaRPr>
          </a:p>
        </p:txBody>
      </p:sp>
      <p:sp>
        <p:nvSpPr>
          <p:cNvPr id="57" name="Google Shape;57;p13"/>
          <p:cNvSpPr txBox="1"/>
          <p:nvPr/>
        </p:nvSpPr>
        <p:spPr>
          <a:xfrm>
            <a:off x="3512713" y="5952742"/>
            <a:ext cx="3056824" cy="4353206"/>
          </a:xfrm>
          <a:prstGeom prst="rect">
            <a:avLst/>
          </a:prstGeom>
          <a:noFill/>
          <a:ln w="19050" cap="flat" cmpd="sng">
            <a:solidFill>
              <a:srgbClr val="000000"/>
            </a:solidFill>
            <a:prstDash val="lgDashDot"/>
            <a:round/>
            <a:headEnd type="none" w="sm" len="sm"/>
            <a:tailEnd type="none" w="sm" len="sm"/>
          </a:ln>
        </p:spPr>
        <p:txBody>
          <a:bodyPr spcFirstLastPara="1" wrap="square" lIns="80669" tIns="80669" rIns="80669" bIns="80669" anchor="t" anchorCtr="0">
            <a:noAutofit/>
          </a:bodyPr>
          <a:lstStyle/>
          <a:p>
            <a:pPr marL="0" lvl="0" indent="0" algn="ctr" rtl="0">
              <a:spcBef>
                <a:spcPts val="0"/>
              </a:spcBef>
              <a:spcAft>
                <a:spcPts val="0"/>
              </a:spcAft>
              <a:buClr>
                <a:srgbClr val="000000"/>
              </a:buClr>
              <a:buSzPts val="2400"/>
              <a:buFont typeface="Arial"/>
              <a:buNone/>
            </a:pPr>
            <a:r>
              <a:rPr lang="en" sz="2118" dirty="0">
                <a:solidFill>
                  <a:srgbClr val="000000"/>
                </a:solidFill>
                <a:latin typeface="Dancing Script"/>
                <a:ea typeface="Dancing Script"/>
                <a:cs typeface="Dancing Script"/>
                <a:sym typeface="Dancing Script"/>
              </a:rPr>
              <a:t>Rules &amp; Expectations</a:t>
            </a:r>
            <a:endParaRPr sz="2118" dirty="0">
              <a:solidFill>
                <a:srgbClr val="000000"/>
              </a:solidFill>
              <a:latin typeface="Dancing Script"/>
              <a:ea typeface="Dancing Script"/>
              <a:cs typeface="Dancing Script"/>
              <a:sym typeface="Dancing Script"/>
            </a:endParaRPr>
          </a:p>
          <a:p>
            <a:pPr marL="0" lvl="0" indent="0" algn="ctr" rtl="0">
              <a:spcBef>
                <a:spcPts val="0"/>
              </a:spcBef>
              <a:spcAft>
                <a:spcPts val="0"/>
              </a:spcAft>
              <a:buClr>
                <a:srgbClr val="000000"/>
              </a:buClr>
              <a:buSzPts val="2400"/>
              <a:buFont typeface="Arial"/>
              <a:buNone/>
            </a:pPr>
            <a:endParaRPr sz="882" dirty="0">
              <a:solidFill>
                <a:srgbClr val="000000"/>
              </a:solidFill>
              <a:latin typeface="Dancing Script"/>
              <a:ea typeface="Dancing Script"/>
              <a:cs typeface="Dancing Script"/>
              <a:sym typeface="Dancing Script"/>
            </a:endParaRPr>
          </a:p>
          <a:p>
            <a:pPr marL="403433" lvl="0" indent="-302575" algn="ctr" rtl="0">
              <a:spcBef>
                <a:spcPts val="0"/>
              </a:spcBef>
              <a:spcAft>
                <a:spcPts val="0"/>
              </a:spcAft>
              <a:buClr>
                <a:srgbClr val="000000"/>
              </a:buClr>
              <a:buSzPts val="1800"/>
              <a:buFont typeface="Quicksand Light"/>
              <a:buAutoNum type="arabicPeriod"/>
            </a:pPr>
            <a:r>
              <a:rPr lang="en" sz="1588" dirty="0">
                <a:solidFill>
                  <a:srgbClr val="000000"/>
                </a:solidFill>
                <a:latin typeface="Quicksand Light"/>
                <a:ea typeface="Quicksand Light"/>
                <a:cs typeface="Quicksand Light"/>
                <a:sym typeface="Quicksand Light"/>
              </a:rPr>
              <a:t>Be respectful of </a:t>
            </a:r>
            <a:r>
              <a:rPr lang="en" sz="1588" u="sng" dirty="0">
                <a:solidFill>
                  <a:srgbClr val="000000"/>
                </a:solidFill>
                <a:latin typeface="Quicksand Light"/>
                <a:ea typeface="Quicksand Light"/>
                <a:cs typeface="Quicksand Light"/>
                <a:sym typeface="Quicksand Light"/>
              </a:rPr>
              <a:t>everyone</a:t>
            </a:r>
            <a:r>
              <a:rPr lang="en" sz="1588" dirty="0">
                <a:solidFill>
                  <a:srgbClr val="000000"/>
                </a:solidFill>
                <a:latin typeface="Quicksand Light"/>
                <a:ea typeface="Quicksand Light"/>
                <a:cs typeface="Quicksand Light"/>
                <a:sym typeface="Quicksand Light"/>
              </a:rPr>
              <a:t> in the room.</a:t>
            </a:r>
            <a:endParaRPr sz="1588" dirty="0">
              <a:solidFill>
                <a:srgbClr val="000000"/>
              </a:solidFill>
              <a:latin typeface="Quicksand Light"/>
              <a:ea typeface="Quicksand Light"/>
              <a:cs typeface="Quicksand Light"/>
              <a:sym typeface="Quicksand Light"/>
            </a:endParaRPr>
          </a:p>
          <a:p>
            <a:pPr marL="403433" lvl="0" indent="-302575" algn="ctr" rtl="0">
              <a:spcBef>
                <a:spcPts val="0"/>
              </a:spcBef>
              <a:spcAft>
                <a:spcPts val="0"/>
              </a:spcAft>
              <a:buClr>
                <a:srgbClr val="000000"/>
              </a:buClr>
              <a:buSzPts val="1800"/>
              <a:buFont typeface="Quicksand Light"/>
              <a:buAutoNum type="arabicPeriod"/>
            </a:pPr>
            <a:r>
              <a:rPr lang="en" sz="1588" dirty="0">
                <a:solidFill>
                  <a:srgbClr val="000000"/>
                </a:solidFill>
                <a:latin typeface="Quicksand Light"/>
                <a:ea typeface="Quicksand Light"/>
                <a:cs typeface="Quicksand Light"/>
                <a:sym typeface="Quicksand Light"/>
              </a:rPr>
              <a:t>Be prepared/logged in with materials when </a:t>
            </a:r>
            <a:r>
              <a:rPr lang="en" sz="1588" dirty="0">
                <a:latin typeface="Quicksand Light"/>
                <a:ea typeface="Quicksand Light"/>
                <a:cs typeface="Quicksand Light"/>
                <a:sym typeface="Quicksand Light"/>
              </a:rPr>
              <a:t>class starts.</a:t>
            </a:r>
          </a:p>
          <a:p>
            <a:pPr marL="403433" lvl="0" indent="-302575" algn="ctr" rtl="0">
              <a:spcBef>
                <a:spcPts val="0"/>
              </a:spcBef>
              <a:spcAft>
                <a:spcPts val="0"/>
              </a:spcAft>
              <a:buClr>
                <a:srgbClr val="000000"/>
              </a:buClr>
              <a:buSzPts val="1800"/>
              <a:buFont typeface="Quicksand Light"/>
              <a:buAutoNum type="arabicPeriod"/>
            </a:pPr>
            <a:r>
              <a:rPr lang="en" sz="1588" dirty="0">
                <a:solidFill>
                  <a:srgbClr val="000000"/>
                </a:solidFill>
                <a:latin typeface="Quicksand Light"/>
                <a:ea typeface="Quicksand Light"/>
                <a:cs typeface="Quicksand Light"/>
                <a:sym typeface="Quicksand Light"/>
              </a:rPr>
              <a:t>Have your work s</a:t>
            </a:r>
            <a:r>
              <a:rPr lang="en" sz="1588" dirty="0">
                <a:latin typeface="Quicksand Light"/>
                <a:ea typeface="Quicksand Light"/>
                <a:cs typeface="Quicksand Light"/>
                <a:sym typeface="Quicksand Light"/>
              </a:rPr>
              <a:t>pace clear of distractions.</a:t>
            </a:r>
            <a:endParaRPr sz="1588" dirty="0">
              <a:solidFill>
                <a:srgbClr val="000000"/>
              </a:solidFill>
              <a:latin typeface="Quicksand Light"/>
              <a:ea typeface="Quicksand Light"/>
              <a:cs typeface="Quicksand Light"/>
              <a:sym typeface="Quicksand Light"/>
            </a:endParaRPr>
          </a:p>
          <a:p>
            <a:pPr marL="403433" lvl="0" indent="-302575" algn="ctr" rtl="0">
              <a:spcBef>
                <a:spcPts val="0"/>
              </a:spcBef>
              <a:spcAft>
                <a:spcPts val="0"/>
              </a:spcAft>
              <a:buClr>
                <a:srgbClr val="000000"/>
              </a:buClr>
              <a:buSzPts val="1800"/>
              <a:buFont typeface="Quicksand Light"/>
              <a:buAutoNum type="arabicPeriod"/>
            </a:pPr>
            <a:r>
              <a:rPr lang="en" sz="1588" dirty="0">
                <a:solidFill>
                  <a:srgbClr val="000000"/>
                </a:solidFill>
                <a:latin typeface="Quicksand Light"/>
                <a:ea typeface="Quicksand Light"/>
                <a:cs typeface="Quicksand Light"/>
                <a:sym typeface="Quicksand Light"/>
              </a:rPr>
              <a:t>Do not answer questions with “I don’t know.”</a:t>
            </a:r>
            <a:endParaRPr sz="1588" dirty="0">
              <a:solidFill>
                <a:srgbClr val="000000"/>
              </a:solidFill>
              <a:latin typeface="Quicksand Light"/>
              <a:ea typeface="Quicksand Light"/>
              <a:cs typeface="Quicksand Light"/>
              <a:sym typeface="Quicksand Light"/>
            </a:endParaRPr>
          </a:p>
          <a:p>
            <a:pPr marL="403433" lvl="0" indent="-302575" algn="ctr" rtl="0">
              <a:spcBef>
                <a:spcPts val="0"/>
              </a:spcBef>
              <a:spcAft>
                <a:spcPts val="0"/>
              </a:spcAft>
              <a:buClr>
                <a:srgbClr val="000000"/>
              </a:buClr>
              <a:buSzPts val="1800"/>
              <a:buFont typeface="Quicksand Light"/>
              <a:buAutoNum type="arabicPeriod"/>
            </a:pPr>
            <a:r>
              <a:rPr lang="en" sz="1588" dirty="0">
                <a:solidFill>
                  <a:srgbClr val="000000"/>
                </a:solidFill>
                <a:latin typeface="Quicksand Light"/>
                <a:ea typeface="Quicksand Light"/>
                <a:cs typeface="Quicksand Light"/>
                <a:sym typeface="Quicksand Light"/>
              </a:rPr>
              <a:t>Encourage others when they need help &amp; ask for help when you need it.</a:t>
            </a:r>
            <a:endParaRPr sz="1588" dirty="0">
              <a:solidFill>
                <a:srgbClr val="000000"/>
              </a:solidFill>
              <a:latin typeface="Quicksand Light"/>
              <a:ea typeface="Quicksand Light"/>
              <a:cs typeface="Quicksand Light"/>
              <a:sym typeface="Quicksand Light"/>
            </a:endParaRPr>
          </a:p>
          <a:p>
            <a:pPr marL="403433" lvl="0" indent="-302575" algn="ctr" rtl="0">
              <a:spcBef>
                <a:spcPts val="0"/>
              </a:spcBef>
              <a:spcAft>
                <a:spcPts val="0"/>
              </a:spcAft>
              <a:buClr>
                <a:srgbClr val="000000"/>
              </a:buClr>
              <a:buSzPts val="1800"/>
              <a:buFont typeface="Quicksand Light"/>
              <a:buAutoNum type="arabicPeriod"/>
            </a:pPr>
            <a:r>
              <a:rPr lang="en" sz="1588" dirty="0">
                <a:solidFill>
                  <a:srgbClr val="000000"/>
                </a:solidFill>
                <a:latin typeface="Quicksand Light"/>
                <a:ea typeface="Quicksand Light"/>
                <a:cs typeface="Quicksand Light"/>
                <a:sym typeface="Quicksand Light"/>
              </a:rPr>
              <a:t>Always try your best.</a:t>
            </a:r>
            <a:endParaRPr sz="1588" dirty="0">
              <a:solidFill>
                <a:srgbClr val="000000"/>
              </a:solidFill>
              <a:latin typeface="Quicksand Light"/>
              <a:ea typeface="Quicksand Light"/>
              <a:cs typeface="Quicksand Light"/>
              <a:sym typeface="Quicksand Light"/>
            </a:endParaRPr>
          </a:p>
          <a:p>
            <a:pPr marL="403433" lvl="0" indent="-302575" algn="ctr" rtl="0">
              <a:spcBef>
                <a:spcPts val="0"/>
              </a:spcBef>
              <a:spcAft>
                <a:spcPts val="0"/>
              </a:spcAft>
              <a:buClr>
                <a:srgbClr val="000000"/>
              </a:buClr>
              <a:buSzPts val="1800"/>
              <a:buFont typeface="Quicksand Light"/>
              <a:buAutoNum type="arabicPeriod"/>
            </a:pPr>
            <a:r>
              <a:rPr lang="en" sz="1588" dirty="0">
                <a:solidFill>
                  <a:srgbClr val="000000"/>
                </a:solidFill>
                <a:latin typeface="Quicksand Light"/>
                <a:ea typeface="Quicksand Light"/>
                <a:cs typeface="Quicksand Light"/>
                <a:sym typeface="Quicksand Light"/>
              </a:rPr>
              <a:t>Know that it’s ok to make mistakes. That’s how we learn!</a:t>
            </a:r>
            <a:endParaRPr sz="1588" dirty="0">
              <a:solidFill>
                <a:srgbClr val="000000"/>
              </a:solidFill>
              <a:latin typeface="Quicksand Light"/>
              <a:ea typeface="Quicksand Light"/>
              <a:cs typeface="Quicksand Light"/>
              <a:sym typeface="Quicksand Light"/>
            </a:endParaRPr>
          </a:p>
        </p:txBody>
      </p:sp>
      <p:sp>
        <p:nvSpPr>
          <p:cNvPr id="58" name="Google Shape;58;p13"/>
          <p:cNvSpPr txBox="1"/>
          <p:nvPr/>
        </p:nvSpPr>
        <p:spPr>
          <a:xfrm>
            <a:off x="514257" y="2281876"/>
            <a:ext cx="5996912" cy="464824"/>
          </a:xfrm>
          <a:prstGeom prst="rect">
            <a:avLst/>
          </a:prstGeom>
          <a:noFill/>
          <a:ln>
            <a:noFill/>
          </a:ln>
        </p:spPr>
        <p:txBody>
          <a:bodyPr spcFirstLastPara="1" wrap="square" lIns="80669" tIns="80669" rIns="80669" bIns="80669" anchor="t" anchorCtr="0">
            <a:noAutofit/>
          </a:bodyPr>
          <a:lstStyle/>
          <a:p>
            <a:pPr lvl="0" algn="ctr">
              <a:buSzPts val="2400"/>
            </a:pPr>
            <a:r>
              <a:rPr lang="en" sz="2118" b="0" i="0" u="none" strike="noStrike" cap="none" dirty="0">
                <a:solidFill>
                  <a:srgbClr val="000000"/>
                </a:solidFill>
                <a:latin typeface="Quicksand Light"/>
                <a:ea typeface="Quicksand Light"/>
                <a:cs typeface="Quicksand Light"/>
                <a:sym typeface="Quicksand Light"/>
              </a:rPr>
              <a:t>2020-2021 </a:t>
            </a:r>
            <a:r>
              <a:rPr lang="en" sz="1588" b="0" i="0" u="none" strike="noStrike" cap="none" dirty="0">
                <a:solidFill>
                  <a:srgbClr val="000000"/>
                </a:solidFill>
                <a:latin typeface="Quicksand Light"/>
                <a:ea typeface="Quicksand Light"/>
                <a:cs typeface="Quicksand Light"/>
                <a:sym typeface="Quicksand Light"/>
              </a:rPr>
              <a:t>◈ </a:t>
            </a:r>
            <a:r>
              <a:rPr lang="en-US" sz="1588" b="0" i="0" u="none" strike="noStrike" cap="none" dirty="0">
                <a:solidFill>
                  <a:srgbClr val="000000"/>
                </a:solidFill>
                <a:latin typeface="Quicksand Light"/>
                <a:ea typeface="Quicksand Light"/>
                <a:cs typeface="Quicksand Light"/>
                <a:sym typeface="Quicksand Light"/>
              </a:rPr>
              <a:t>F. Jones / G. Rucker</a:t>
            </a:r>
            <a:endParaRPr sz="1588" b="0" i="0" u="none" strike="noStrike" cap="none" dirty="0">
              <a:solidFill>
                <a:srgbClr val="000000"/>
              </a:solidFill>
              <a:latin typeface="Quicksand Light"/>
              <a:ea typeface="Quicksand Light"/>
              <a:cs typeface="Quicksand Light"/>
              <a:sym typeface="Quicksand Light"/>
            </a:endParaRPr>
          </a:p>
        </p:txBody>
      </p:sp>
      <p:sp>
        <p:nvSpPr>
          <p:cNvPr id="59" name="Google Shape;59;p13"/>
          <p:cNvSpPr txBox="1"/>
          <p:nvPr/>
        </p:nvSpPr>
        <p:spPr>
          <a:xfrm>
            <a:off x="295831" y="6246154"/>
            <a:ext cx="3056824" cy="4059793"/>
          </a:xfrm>
          <a:prstGeom prst="rect">
            <a:avLst/>
          </a:prstGeom>
          <a:noFill/>
          <a:ln w="19050" cap="flat" cmpd="sng">
            <a:solidFill>
              <a:srgbClr val="000000"/>
            </a:solidFill>
            <a:prstDash val="lgDashDot"/>
            <a:round/>
            <a:headEnd type="none" w="sm" len="sm"/>
            <a:tailEnd type="none" w="sm" len="sm"/>
          </a:ln>
        </p:spPr>
        <p:txBody>
          <a:bodyPr spcFirstLastPara="1" wrap="square" lIns="80669" tIns="80669" rIns="80669" bIns="80669"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118" dirty="0">
                <a:latin typeface="Dancing Script"/>
                <a:ea typeface="Dancing Script"/>
                <a:cs typeface="Dancing Script"/>
                <a:sym typeface="Dancing Script"/>
              </a:rPr>
              <a:t>Grades</a:t>
            </a:r>
            <a:endParaRPr sz="882" dirty="0">
              <a:latin typeface="Dancing Script"/>
              <a:ea typeface="Dancing Script"/>
              <a:cs typeface="Dancing Script"/>
              <a:sym typeface="Dancing Script"/>
            </a:endParaRPr>
          </a:p>
          <a:p>
            <a:pPr marL="0" lvl="0" indent="0" algn="ctr" rtl="0">
              <a:spcBef>
                <a:spcPts val="0"/>
              </a:spcBef>
              <a:spcAft>
                <a:spcPts val="0"/>
              </a:spcAft>
              <a:buClr>
                <a:srgbClr val="000000"/>
              </a:buClr>
              <a:buSzPts val="1100"/>
              <a:buFont typeface="Arial"/>
              <a:buNone/>
            </a:pPr>
            <a:r>
              <a:rPr lang="en" sz="1588" dirty="0">
                <a:latin typeface="Quicksand Light"/>
                <a:ea typeface="Quicksand Light"/>
                <a:cs typeface="Quicksand Light"/>
                <a:sym typeface="Quicksand Light"/>
              </a:rPr>
              <a:t>Homework 10%</a:t>
            </a:r>
          </a:p>
          <a:p>
            <a:pPr marL="0" lvl="0" indent="0" algn="ctr" rtl="0">
              <a:spcBef>
                <a:spcPts val="0"/>
              </a:spcBef>
              <a:spcAft>
                <a:spcPts val="0"/>
              </a:spcAft>
              <a:buClr>
                <a:srgbClr val="000000"/>
              </a:buClr>
              <a:buSzPts val="1100"/>
              <a:buFont typeface="Arial"/>
              <a:buNone/>
            </a:pPr>
            <a:r>
              <a:rPr lang="en" sz="1588" dirty="0">
                <a:solidFill>
                  <a:srgbClr val="000000"/>
                </a:solidFill>
                <a:latin typeface="Quicksand Light"/>
                <a:ea typeface="Quicksand Light"/>
                <a:cs typeface="Quicksand Light"/>
                <a:sym typeface="Quicksand Light"/>
              </a:rPr>
              <a:t>Class Participation 5%</a:t>
            </a:r>
          </a:p>
          <a:p>
            <a:pPr marL="0" lvl="0" indent="0" algn="ctr" rtl="0">
              <a:spcBef>
                <a:spcPts val="0"/>
              </a:spcBef>
              <a:spcAft>
                <a:spcPts val="0"/>
              </a:spcAft>
              <a:buClr>
                <a:srgbClr val="000000"/>
              </a:buClr>
              <a:buSzPts val="1100"/>
              <a:buFont typeface="Arial"/>
              <a:buNone/>
            </a:pPr>
            <a:r>
              <a:rPr lang="en" sz="1588" dirty="0">
                <a:latin typeface="Quicksand Light"/>
                <a:ea typeface="Quicksand Light"/>
                <a:cs typeface="Quicksand Light"/>
                <a:sym typeface="Quicksand Light"/>
              </a:rPr>
              <a:t>Classwork 35%</a:t>
            </a:r>
          </a:p>
          <a:p>
            <a:pPr marL="0" lvl="0" indent="0" algn="ctr" rtl="0">
              <a:spcBef>
                <a:spcPts val="0"/>
              </a:spcBef>
              <a:spcAft>
                <a:spcPts val="0"/>
              </a:spcAft>
              <a:buClr>
                <a:srgbClr val="000000"/>
              </a:buClr>
              <a:buSzPts val="1100"/>
              <a:buFont typeface="Arial"/>
              <a:buNone/>
            </a:pPr>
            <a:r>
              <a:rPr lang="en" sz="1588" dirty="0">
                <a:solidFill>
                  <a:srgbClr val="000000"/>
                </a:solidFill>
                <a:latin typeface="Quicksand Light"/>
                <a:ea typeface="Quicksand Light"/>
                <a:cs typeface="Quicksand Light"/>
                <a:sym typeface="Quicksand Light"/>
              </a:rPr>
              <a:t>Project 10%</a:t>
            </a:r>
          </a:p>
          <a:p>
            <a:pPr marL="0" lvl="0" indent="0" algn="ctr" rtl="0">
              <a:spcBef>
                <a:spcPts val="0"/>
              </a:spcBef>
              <a:spcAft>
                <a:spcPts val="0"/>
              </a:spcAft>
              <a:buClr>
                <a:srgbClr val="000000"/>
              </a:buClr>
              <a:buSzPts val="1100"/>
              <a:buFont typeface="Arial"/>
              <a:buNone/>
            </a:pPr>
            <a:r>
              <a:rPr lang="en" sz="1588" dirty="0">
                <a:latin typeface="Quicksand Light"/>
                <a:ea typeface="Quicksand Light"/>
                <a:cs typeface="Quicksand Light"/>
                <a:sym typeface="Quicksand Light"/>
              </a:rPr>
              <a:t>Assessments 40%</a:t>
            </a:r>
            <a:endParaRPr sz="882"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1100"/>
              <a:buFont typeface="Arial"/>
              <a:buNone/>
            </a:pPr>
            <a:endParaRPr lang="en-US" sz="1588" dirty="0">
              <a:latin typeface="Quicksand Light"/>
              <a:ea typeface="Quicksand Light"/>
              <a:cs typeface="Quicksand Light"/>
              <a:sym typeface="Quicksand Light"/>
            </a:endParaRPr>
          </a:p>
          <a:p>
            <a:pPr marL="0" lvl="0" indent="0" algn="ctr" rtl="0">
              <a:spcBef>
                <a:spcPts val="0"/>
              </a:spcBef>
              <a:spcAft>
                <a:spcPts val="0"/>
              </a:spcAft>
              <a:buClr>
                <a:srgbClr val="000000"/>
              </a:buClr>
              <a:buSzPts val="1100"/>
              <a:buFont typeface="Arial"/>
              <a:buNone/>
            </a:pPr>
            <a:r>
              <a:rPr lang="en-US" sz="1588" dirty="0">
                <a:solidFill>
                  <a:srgbClr val="000000"/>
                </a:solidFill>
                <a:latin typeface="Quicksand Light"/>
                <a:ea typeface="Quicksand Light"/>
                <a:cs typeface="Quicksand Light"/>
                <a:sym typeface="Quicksand Light"/>
              </a:rPr>
              <a:t>Ways to Succeed</a:t>
            </a:r>
            <a:endParaRPr sz="1588"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1100"/>
              <a:buFont typeface="Arial"/>
              <a:buNone/>
            </a:pPr>
            <a:r>
              <a:rPr lang="en" sz="1588" dirty="0">
                <a:solidFill>
                  <a:srgbClr val="000000"/>
                </a:solidFill>
                <a:latin typeface="Quicksand Light"/>
                <a:ea typeface="Quicksand Light"/>
                <a:cs typeface="Quicksand Light"/>
                <a:sym typeface="Quicksand Light"/>
              </a:rPr>
              <a:t>1. Be in class every day for the whole class period</a:t>
            </a:r>
            <a:endParaRPr sz="1588"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1100"/>
              <a:buFont typeface="Arial"/>
              <a:buNone/>
            </a:pPr>
            <a:r>
              <a:rPr lang="en" sz="1588" dirty="0">
                <a:solidFill>
                  <a:srgbClr val="000000"/>
                </a:solidFill>
                <a:latin typeface="Quicksand Light"/>
                <a:ea typeface="Quicksand Light"/>
                <a:cs typeface="Quicksand Light"/>
                <a:sym typeface="Quicksand Light"/>
              </a:rPr>
              <a:t>2. Participate</a:t>
            </a:r>
          </a:p>
          <a:p>
            <a:pPr marL="0" lvl="0" indent="0" algn="ctr" rtl="0">
              <a:spcBef>
                <a:spcPts val="0"/>
              </a:spcBef>
              <a:spcAft>
                <a:spcPts val="0"/>
              </a:spcAft>
              <a:buClr>
                <a:srgbClr val="000000"/>
              </a:buClr>
              <a:buSzPts val="1100"/>
              <a:buFont typeface="Arial"/>
              <a:buNone/>
            </a:pPr>
            <a:r>
              <a:rPr lang="en" sz="1588" dirty="0">
                <a:latin typeface="Quicksand Light"/>
                <a:ea typeface="Quicksand Light"/>
                <a:cs typeface="Quicksand Light"/>
                <a:sym typeface="Quicksand Light"/>
              </a:rPr>
              <a:t>3. Complete your homework!</a:t>
            </a:r>
            <a:endParaRPr sz="1588"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1100"/>
              <a:buFont typeface="Arial"/>
              <a:buNone/>
            </a:pPr>
            <a:r>
              <a:rPr lang="en" sz="1588" dirty="0">
                <a:latin typeface="Quicksand Light"/>
                <a:ea typeface="Quicksand Light"/>
                <a:cs typeface="Quicksand Light"/>
                <a:sym typeface="Quicksand Light"/>
              </a:rPr>
              <a:t>4</a:t>
            </a:r>
            <a:r>
              <a:rPr lang="en" sz="1588" dirty="0">
                <a:solidFill>
                  <a:srgbClr val="000000"/>
                </a:solidFill>
                <a:latin typeface="Quicksand Light"/>
                <a:ea typeface="Quicksand Light"/>
                <a:cs typeface="Quicksand Light"/>
                <a:sym typeface="Quicksand Light"/>
              </a:rPr>
              <a:t>. Follow the rules and</a:t>
            </a:r>
            <a:endParaRPr sz="1588"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1100"/>
              <a:buFont typeface="Arial"/>
              <a:buNone/>
            </a:pPr>
            <a:r>
              <a:rPr lang="en" sz="1588" dirty="0">
                <a:solidFill>
                  <a:srgbClr val="000000"/>
                </a:solidFill>
                <a:latin typeface="Quicksand Light"/>
                <a:ea typeface="Quicksand Light"/>
                <a:cs typeface="Quicksand Light"/>
                <a:sym typeface="Quicksand Light"/>
              </a:rPr>
              <a:t>expectations</a:t>
            </a:r>
            <a:endParaRPr sz="1588"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2400"/>
              <a:buFont typeface="Arial"/>
              <a:buNone/>
            </a:pPr>
            <a:r>
              <a:rPr lang="en" sz="1588" dirty="0">
                <a:latin typeface="Quicksand Light"/>
                <a:ea typeface="Quicksand Light"/>
                <a:cs typeface="Quicksand Light"/>
                <a:sym typeface="Quicksand Light"/>
              </a:rPr>
              <a:t>5</a:t>
            </a:r>
            <a:r>
              <a:rPr lang="en" sz="1588" dirty="0">
                <a:solidFill>
                  <a:srgbClr val="000000"/>
                </a:solidFill>
                <a:latin typeface="Quicksand Light"/>
                <a:ea typeface="Quicksand Light"/>
                <a:cs typeface="Quicksand Light"/>
                <a:sym typeface="Quicksand Light"/>
              </a:rPr>
              <a:t>. Try your best!</a:t>
            </a:r>
            <a:endParaRPr sz="1588" dirty="0">
              <a:solidFill>
                <a:srgbClr val="000000"/>
              </a:solidFill>
              <a:latin typeface="Quicksand Light"/>
              <a:ea typeface="Quicksand Light"/>
              <a:cs typeface="Quicksand Light"/>
              <a:sym typeface="Quicksand Light"/>
            </a:endParaRPr>
          </a:p>
          <a:p>
            <a:pPr marL="0" lvl="0" indent="0" algn="ctr" rtl="0">
              <a:spcBef>
                <a:spcPts val="0"/>
              </a:spcBef>
              <a:spcAft>
                <a:spcPts val="0"/>
              </a:spcAft>
              <a:buClr>
                <a:srgbClr val="000000"/>
              </a:buClr>
              <a:buSzPts val="2400"/>
              <a:buFont typeface="Arial"/>
              <a:buNone/>
            </a:pPr>
            <a:endParaRPr sz="1588" dirty="0">
              <a:solidFill>
                <a:srgbClr val="000000"/>
              </a:solidFill>
              <a:latin typeface="Quicksand Light"/>
              <a:ea typeface="Quicksand Light"/>
              <a:cs typeface="Quicksand Light"/>
              <a:sym typeface="Quicksand Light"/>
            </a:endParaRPr>
          </a:p>
          <a:p>
            <a:pPr marL="0" marR="0" lvl="0" indent="0" algn="l" rtl="0">
              <a:lnSpc>
                <a:spcPct val="100000"/>
              </a:lnSpc>
              <a:spcBef>
                <a:spcPts val="0"/>
              </a:spcBef>
              <a:spcAft>
                <a:spcPts val="0"/>
              </a:spcAft>
              <a:buClr>
                <a:srgbClr val="000000"/>
              </a:buClr>
              <a:buSzPts val="1400"/>
              <a:buFont typeface="Arial"/>
              <a:buNone/>
            </a:pPr>
            <a:endParaRPr sz="1147" b="0" i="0" u="none" strike="noStrike" cap="none" dirty="0">
              <a:solidFill>
                <a:srgbClr val="000000"/>
              </a:solidFill>
              <a:latin typeface="Quicksand"/>
              <a:ea typeface="Quicksand"/>
              <a:cs typeface="Quicksand"/>
              <a:sym typeface="Quicksand"/>
            </a:endParaRPr>
          </a:p>
        </p:txBody>
      </p:sp>
      <p:pic>
        <p:nvPicPr>
          <p:cNvPr id="60" name="Google Shape;60;p13"/>
          <p:cNvPicPr preferRelativeResize="0"/>
          <p:nvPr/>
        </p:nvPicPr>
        <p:blipFill>
          <a:blip r:embed="rId3">
            <a:alphaModFix/>
          </a:blip>
          <a:stretch>
            <a:fillRect/>
          </a:stretch>
        </p:blipFill>
        <p:spPr>
          <a:xfrm>
            <a:off x="295830" y="5266847"/>
            <a:ext cx="3056823" cy="979308"/>
          </a:xfrm>
          <a:prstGeom prst="rect">
            <a:avLst/>
          </a:prstGeom>
          <a:noFill/>
          <a:ln>
            <a:noFill/>
          </a:ln>
        </p:spPr>
      </p:pic>
    </p:spTree>
    <p:extLst>
      <p:ext uri="{BB962C8B-B14F-4D97-AF65-F5344CB8AC3E}">
        <p14:creationId xmlns:p14="http://schemas.microsoft.com/office/powerpoint/2010/main" val="2398324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7" name="Google Shape;67;p14"/>
          <p:cNvSpPr txBox="1"/>
          <p:nvPr/>
        </p:nvSpPr>
        <p:spPr>
          <a:xfrm>
            <a:off x="317123" y="2989699"/>
            <a:ext cx="6223754" cy="3106324"/>
          </a:xfrm>
          <a:prstGeom prst="rect">
            <a:avLst/>
          </a:prstGeom>
          <a:noFill/>
          <a:ln w="19050" cap="flat" cmpd="sng">
            <a:solidFill>
              <a:srgbClr val="000000"/>
            </a:solidFill>
            <a:prstDash val="lgDashDot"/>
            <a:round/>
            <a:headEnd type="none" w="sm" len="sm"/>
            <a:tailEnd type="none" w="sm" len="sm"/>
          </a:ln>
        </p:spPr>
        <p:txBody>
          <a:bodyPr spcFirstLastPara="1" wrap="square" lIns="80669" tIns="80669" rIns="80669" bIns="80669"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118" dirty="0">
                <a:latin typeface="Dancing Script"/>
                <a:ea typeface="Dancing Script"/>
                <a:cs typeface="Dancing Script"/>
                <a:sym typeface="Dancing Script"/>
              </a:rPr>
              <a:t>Attendance and Participation</a:t>
            </a:r>
          </a:p>
          <a:p>
            <a:pPr eaLnBrk="1" hangingPunct="1">
              <a:defRPr/>
            </a:pPr>
            <a:r>
              <a:rPr lang="en-US" altLang="en-US" sz="1588" b="1" u="sng" dirty="0">
                <a:latin typeface="Arial" panose="020B0604020202020204" pitchFamily="34" charset="0"/>
                <a:cs typeface="Arial" panose="020B0604020202020204" pitchFamily="34" charset="0"/>
              </a:rPr>
              <a:t>Daily Teams Attendance </a:t>
            </a:r>
            <a:r>
              <a:rPr lang="en-US" altLang="en-US" sz="1588" dirty="0">
                <a:latin typeface="Arial" panose="020B0604020202020204" pitchFamily="34" charset="0"/>
                <a:cs typeface="Arial" panose="020B0604020202020204" pitchFamily="34" charset="0"/>
              </a:rPr>
              <a:t> You will be asked to login to Microsoft Teams daily! You will be expected to be in that meeting for the duration of the class period.  If you leave early or arrive late, you will be marked tardy.  I will take attendance twice during each class, so don’t get sneaky!</a:t>
            </a:r>
          </a:p>
          <a:p>
            <a:pPr eaLnBrk="1" hangingPunct="1">
              <a:defRPr/>
            </a:pPr>
            <a:r>
              <a:rPr lang="en-US" altLang="en-US" sz="1588" b="1" u="sng" dirty="0">
                <a:latin typeface="Arial" panose="020B0604020202020204" pitchFamily="34" charset="0"/>
                <a:cs typeface="Arial" panose="020B0604020202020204" pitchFamily="34" charset="0"/>
              </a:rPr>
              <a:t>Participation </a:t>
            </a:r>
            <a:r>
              <a:rPr lang="en-US" altLang="en-US" sz="1588" dirty="0">
                <a:latin typeface="Arial" panose="020B0604020202020204" pitchFamily="34" charset="0"/>
                <a:cs typeface="Arial" panose="020B0604020202020204" pitchFamily="34" charset="0"/>
              </a:rPr>
              <a:t>In order to get participation points, you will need to be active in Microsoft Teams, this means that you need to be asking and answering questions on a regular basis.  Yes, I will be keeping track! Some of your attendance points will come when you work on Schoology.  I can see when you are logged in, and I will be looking on a weekly basis!</a:t>
            </a:r>
            <a:endParaRPr lang="en-US" altLang="en-US" sz="1588" b="1" u="sng" dirty="0">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Clr>
                <a:srgbClr val="000000"/>
              </a:buClr>
              <a:buSzPts val="2400"/>
              <a:buFont typeface="Arial"/>
              <a:buNone/>
            </a:pPr>
            <a:endParaRPr sz="2118" dirty="0">
              <a:latin typeface="Dancing Script"/>
              <a:ea typeface="Dancing Script"/>
              <a:cs typeface="Dancing Script"/>
              <a:sym typeface="Dancing Script"/>
            </a:endParaRPr>
          </a:p>
          <a:p>
            <a:pPr marL="0" marR="0" lvl="0" indent="0" rtl="0">
              <a:lnSpc>
                <a:spcPct val="100000"/>
              </a:lnSpc>
              <a:spcBef>
                <a:spcPts val="0"/>
              </a:spcBef>
              <a:spcAft>
                <a:spcPts val="0"/>
              </a:spcAft>
              <a:buClr>
                <a:srgbClr val="000000"/>
              </a:buClr>
              <a:buSzPts val="1100"/>
              <a:buFont typeface="Arial"/>
              <a:buNone/>
            </a:pPr>
            <a:endParaRPr sz="1588" dirty="0">
              <a:solidFill>
                <a:srgbClr val="000000"/>
              </a:solidFill>
              <a:latin typeface="Quicksand"/>
              <a:ea typeface="Quicksand"/>
              <a:cs typeface="Quicksand"/>
              <a:sym typeface="Quicksand"/>
            </a:endParaRPr>
          </a:p>
        </p:txBody>
      </p:sp>
      <p:sp>
        <p:nvSpPr>
          <p:cNvPr id="68" name="Google Shape;68;p14"/>
          <p:cNvSpPr txBox="1"/>
          <p:nvPr/>
        </p:nvSpPr>
        <p:spPr>
          <a:xfrm>
            <a:off x="317123" y="6660391"/>
            <a:ext cx="6223754" cy="2490359"/>
          </a:xfrm>
          <a:prstGeom prst="rect">
            <a:avLst/>
          </a:prstGeom>
          <a:noFill/>
          <a:ln w="19050" cap="flat" cmpd="sng">
            <a:solidFill>
              <a:srgbClr val="000000"/>
            </a:solidFill>
            <a:prstDash val="lgDashDot"/>
            <a:round/>
            <a:headEnd type="none" w="sm" len="sm"/>
            <a:tailEnd type="none" w="sm" len="sm"/>
          </a:ln>
        </p:spPr>
        <p:txBody>
          <a:bodyPr spcFirstLastPara="1" wrap="square" lIns="80669" tIns="80669" rIns="80669" bIns="80669" anchor="t" anchorCtr="0">
            <a:noAutofit/>
          </a:bodyPr>
          <a:lstStyle/>
          <a:p>
            <a:pPr marL="0" lvl="0" indent="0" algn="ctr" rtl="0">
              <a:spcBef>
                <a:spcPts val="0"/>
              </a:spcBef>
              <a:spcAft>
                <a:spcPts val="0"/>
              </a:spcAft>
              <a:buClr>
                <a:srgbClr val="000000"/>
              </a:buClr>
              <a:buSzPts val="2400"/>
              <a:buFont typeface="Arial"/>
              <a:buNone/>
            </a:pPr>
            <a:r>
              <a:rPr lang="en" sz="2118" dirty="0">
                <a:latin typeface="Dancing Script"/>
                <a:ea typeface="Dancing Script"/>
                <a:cs typeface="Dancing Script"/>
                <a:sym typeface="Dancing Script"/>
              </a:rPr>
              <a:t>Schoology</a:t>
            </a:r>
          </a:p>
          <a:p>
            <a:pPr marL="0" lvl="0" indent="0" algn="ctr" rtl="0">
              <a:spcBef>
                <a:spcPts val="0"/>
              </a:spcBef>
              <a:spcAft>
                <a:spcPts val="0"/>
              </a:spcAft>
              <a:buClr>
                <a:srgbClr val="000000"/>
              </a:buClr>
              <a:buSzPts val="2400"/>
              <a:buFont typeface="Arial"/>
              <a:buNone/>
            </a:pPr>
            <a:r>
              <a:rPr lang="en-US" altLang="en-US" sz="1588" b="1" u="sng" dirty="0">
                <a:latin typeface="Arial" panose="020B0604020202020204" pitchFamily="34" charset="0"/>
                <a:cs typeface="Arial" panose="020B0604020202020204" pitchFamily="34" charset="0"/>
              </a:rPr>
              <a:t>Schoology</a:t>
            </a:r>
            <a:r>
              <a:rPr lang="en-US" altLang="en-US" sz="1588" dirty="0">
                <a:latin typeface="Arial" panose="020B0604020202020204" pitchFamily="34" charset="0"/>
                <a:cs typeface="Arial" panose="020B0604020202020204" pitchFamily="34" charset="0"/>
              </a:rPr>
              <a:t> is a platform that houses student work.  This is where you will go to complete ALL of your assignments, including your tests and quizzes.  In order to get credit for most assignments, you’ll also need to upload a picture or document of your work for each problem.  If you fail to do this, you may not get credit for your work.  All of your assignment feedback will also be on this platform.  It is here that we will interact in class discussions!  The link to get you started is </a:t>
            </a:r>
            <a:r>
              <a:rPr lang="en-US" altLang="en-US" sz="1588" dirty="0">
                <a:latin typeface="Arial" panose="020B0604020202020204" pitchFamily="34" charset="0"/>
                <a:cs typeface="Arial" panose="020B0604020202020204" pitchFamily="34" charset="0"/>
                <a:hlinkClick r:id="rId3"/>
              </a:rPr>
              <a:t>https://app.schoology.com/register.php</a:t>
            </a:r>
            <a:endParaRPr lang="en-US" altLang="en-US" sz="1588" dirty="0">
              <a:latin typeface="Arial" panose="020B0604020202020204" pitchFamily="34" charset="0"/>
              <a:cs typeface="Arial" panose="020B0604020202020204" pitchFamily="34" charset="0"/>
            </a:endParaRPr>
          </a:p>
          <a:p>
            <a:pPr marL="403433" lvl="0" indent="0" algn="ctr" rtl="0">
              <a:spcBef>
                <a:spcPts val="0"/>
              </a:spcBef>
              <a:spcAft>
                <a:spcPts val="0"/>
              </a:spcAft>
              <a:buNone/>
            </a:pPr>
            <a:endParaRPr sz="1588" dirty="0">
              <a:solidFill>
                <a:srgbClr val="000000"/>
              </a:solidFill>
              <a:latin typeface="Quicksand Light"/>
              <a:ea typeface="Quicksand Light"/>
              <a:cs typeface="Quicksand Light"/>
              <a:sym typeface="Quicksand Light"/>
            </a:endParaRPr>
          </a:p>
        </p:txBody>
      </p:sp>
      <p:pic>
        <p:nvPicPr>
          <p:cNvPr id="71" name="Google Shape;71;p14"/>
          <p:cNvPicPr preferRelativeResize="0"/>
          <p:nvPr/>
        </p:nvPicPr>
        <p:blipFill>
          <a:blip r:embed="rId4">
            <a:alphaModFix/>
          </a:blip>
          <a:stretch>
            <a:fillRect/>
          </a:stretch>
        </p:blipFill>
        <p:spPr>
          <a:xfrm>
            <a:off x="586781" y="1658471"/>
            <a:ext cx="5464396" cy="1181096"/>
          </a:xfrm>
          <a:prstGeom prst="rect">
            <a:avLst/>
          </a:prstGeom>
          <a:noFill/>
          <a:ln>
            <a:noFill/>
          </a:ln>
        </p:spPr>
      </p:pic>
    </p:spTree>
    <p:extLst>
      <p:ext uri="{BB962C8B-B14F-4D97-AF65-F5344CB8AC3E}">
        <p14:creationId xmlns:p14="http://schemas.microsoft.com/office/powerpoint/2010/main" val="6413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7" name="Google Shape;67;p14"/>
          <p:cNvSpPr txBox="1"/>
          <p:nvPr/>
        </p:nvSpPr>
        <p:spPr>
          <a:xfrm>
            <a:off x="317123" y="2989699"/>
            <a:ext cx="6223754" cy="3106324"/>
          </a:xfrm>
          <a:prstGeom prst="rect">
            <a:avLst/>
          </a:prstGeom>
          <a:noFill/>
          <a:ln w="19050" cap="flat" cmpd="sng">
            <a:solidFill>
              <a:srgbClr val="000000"/>
            </a:solidFill>
            <a:prstDash val="lgDashDot"/>
            <a:round/>
            <a:headEnd type="none" w="sm" len="sm"/>
            <a:tailEnd type="none" w="sm" len="sm"/>
          </a:ln>
        </p:spPr>
        <p:txBody>
          <a:bodyPr spcFirstLastPara="1" wrap="square" lIns="80669" tIns="80669" rIns="80669" bIns="80669"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118" dirty="0">
                <a:latin typeface="Dancing Script"/>
                <a:ea typeface="Dancing Script"/>
                <a:cs typeface="Dancing Script"/>
                <a:sym typeface="Dancing Script"/>
              </a:rPr>
              <a:t>What To Do If You Are Absent</a:t>
            </a:r>
          </a:p>
          <a:p>
            <a:pPr marL="0" marR="0" lvl="0" indent="0" algn="ctr" rtl="0">
              <a:lnSpc>
                <a:spcPct val="100000"/>
              </a:lnSpc>
              <a:spcBef>
                <a:spcPts val="0"/>
              </a:spcBef>
              <a:spcAft>
                <a:spcPts val="0"/>
              </a:spcAft>
              <a:buClr>
                <a:srgbClr val="000000"/>
              </a:buClr>
              <a:buSzPts val="2400"/>
              <a:buFont typeface="Arial"/>
              <a:buNone/>
            </a:pPr>
            <a:endParaRPr lang="en" sz="2118" dirty="0">
              <a:latin typeface="Dancing Script"/>
              <a:ea typeface="Dancing Script"/>
              <a:cs typeface="Dancing Script"/>
              <a:sym typeface="Dancing Script"/>
            </a:endParaRPr>
          </a:p>
          <a:p>
            <a:pPr algn="ctr">
              <a:buSzPts val="2400"/>
            </a:pPr>
            <a:r>
              <a:rPr lang="en-US" altLang="en-US" sz="1588" dirty="0">
                <a:latin typeface="Arial" panose="020B0604020202020204" pitchFamily="34" charset="0"/>
                <a:cs typeface="Arial" panose="020B0604020202020204" pitchFamily="34" charset="0"/>
              </a:rPr>
              <a:t>Always check the class Schoology site for bellwork, handouts, and assignment due dates. A student has two extra days to turn in any work </a:t>
            </a:r>
            <a:r>
              <a:rPr lang="en-US" altLang="en-US" sz="1588" b="1" u="sng" dirty="0">
                <a:latin typeface="Arial" panose="020B0604020202020204" pitchFamily="34" charset="0"/>
                <a:cs typeface="Arial" panose="020B0604020202020204" pitchFamily="34" charset="0"/>
              </a:rPr>
              <a:t>assigned</a:t>
            </a:r>
            <a:r>
              <a:rPr lang="en-US" altLang="en-US" sz="1588" dirty="0">
                <a:latin typeface="Arial" panose="020B0604020202020204" pitchFamily="34" charset="0"/>
                <a:cs typeface="Arial" panose="020B0604020202020204" pitchFamily="34" charset="0"/>
              </a:rPr>
              <a:t> on a day a student was absent. If a quiz was administered on a day a student was absent, the quiz must be made up on the </a:t>
            </a:r>
            <a:r>
              <a:rPr lang="en-US" altLang="en-US" sz="1588" b="1" u="sng" dirty="0">
                <a:latin typeface="Arial" panose="020B0604020202020204" pitchFamily="34" charset="0"/>
                <a:cs typeface="Arial" panose="020B0604020202020204" pitchFamily="34" charset="0"/>
              </a:rPr>
              <a:t>first</a:t>
            </a:r>
            <a:r>
              <a:rPr lang="en-US" altLang="en-US" sz="1588" dirty="0">
                <a:latin typeface="Arial" panose="020B0604020202020204" pitchFamily="34" charset="0"/>
                <a:cs typeface="Arial" panose="020B0604020202020204" pitchFamily="34" charset="0"/>
              </a:rPr>
              <a:t> day the student returns. If previously assigned work was due on the day of the absence, the work is due on the </a:t>
            </a:r>
            <a:r>
              <a:rPr lang="en-US" altLang="en-US" sz="1588" b="1" u="sng" dirty="0">
                <a:latin typeface="Arial" panose="020B0604020202020204" pitchFamily="34" charset="0"/>
                <a:cs typeface="Arial" panose="020B0604020202020204" pitchFamily="34" charset="0"/>
              </a:rPr>
              <a:t>first</a:t>
            </a:r>
            <a:r>
              <a:rPr lang="en-US" altLang="en-US" sz="1588" dirty="0">
                <a:latin typeface="Arial" panose="020B0604020202020204" pitchFamily="34" charset="0"/>
                <a:cs typeface="Arial" panose="020B0604020202020204" pitchFamily="34" charset="0"/>
              </a:rPr>
              <a:t> day the student returns otherwise it is considered late and will only receive 70% credit.</a:t>
            </a:r>
          </a:p>
          <a:p>
            <a:pPr marL="0" marR="0" lvl="0" indent="0" algn="ctr" rtl="0">
              <a:lnSpc>
                <a:spcPct val="100000"/>
              </a:lnSpc>
              <a:spcBef>
                <a:spcPts val="0"/>
              </a:spcBef>
              <a:spcAft>
                <a:spcPts val="0"/>
              </a:spcAft>
              <a:buClr>
                <a:srgbClr val="000000"/>
              </a:buClr>
              <a:buSzPts val="2400"/>
              <a:buFont typeface="Arial"/>
              <a:buNone/>
            </a:pPr>
            <a:endParaRPr lang="en" sz="2118" dirty="0">
              <a:latin typeface="Dancing Script"/>
              <a:ea typeface="Dancing Script"/>
              <a:cs typeface="Dancing Script"/>
              <a:sym typeface="Dancing Script"/>
            </a:endParaRPr>
          </a:p>
          <a:p>
            <a:pPr eaLnBrk="1" hangingPunct="1">
              <a:defRPr/>
            </a:pPr>
            <a:endParaRPr sz="2118" dirty="0">
              <a:latin typeface="Dancing Script"/>
              <a:ea typeface="Dancing Script"/>
              <a:cs typeface="Dancing Script"/>
              <a:sym typeface="Dancing Script"/>
            </a:endParaRPr>
          </a:p>
          <a:p>
            <a:pPr marL="0" marR="0" lvl="0" indent="0" rtl="0">
              <a:lnSpc>
                <a:spcPct val="100000"/>
              </a:lnSpc>
              <a:spcBef>
                <a:spcPts val="0"/>
              </a:spcBef>
              <a:spcAft>
                <a:spcPts val="0"/>
              </a:spcAft>
              <a:buClr>
                <a:srgbClr val="000000"/>
              </a:buClr>
              <a:buSzPts val="1100"/>
              <a:buFont typeface="Arial"/>
              <a:buNone/>
            </a:pPr>
            <a:endParaRPr sz="1588" dirty="0">
              <a:solidFill>
                <a:srgbClr val="000000"/>
              </a:solidFill>
              <a:latin typeface="Quicksand"/>
              <a:ea typeface="Quicksand"/>
              <a:cs typeface="Quicksand"/>
              <a:sym typeface="Quicksand"/>
            </a:endParaRPr>
          </a:p>
        </p:txBody>
      </p:sp>
      <p:pic>
        <p:nvPicPr>
          <p:cNvPr id="71" name="Google Shape;71;p14"/>
          <p:cNvPicPr preferRelativeResize="0"/>
          <p:nvPr/>
        </p:nvPicPr>
        <p:blipFill>
          <a:blip r:embed="rId3">
            <a:alphaModFix/>
          </a:blip>
          <a:stretch>
            <a:fillRect/>
          </a:stretch>
        </p:blipFill>
        <p:spPr>
          <a:xfrm>
            <a:off x="586781" y="1658471"/>
            <a:ext cx="5464396" cy="1181096"/>
          </a:xfrm>
          <a:prstGeom prst="rect">
            <a:avLst/>
          </a:prstGeom>
          <a:noFill/>
          <a:ln>
            <a:noFill/>
          </a:ln>
        </p:spPr>
      </p:pic>
      <p:sp>
        <p:nvSpPr>
          <p:cNvPr id="6" name="Google Shape;67;p14">
            <a:extLst>
              <a:ext uri="{FF2B5EF4-FFF2-40B4-BE49-F238E27FC236}">
                <a16:creationId xmlns:a16="http://schemas.microsoft.com/office/drawing/2014/main" id="{5F1FEA35-904E-3042-AD9B-CE01E3B2BB7E}"/>
              </a:ext>
            </a:extLst>
          </p:cNvPr>
          <p:cNvSpPr txBox="1"/>
          <p:nvPr/>
        </p:nvSpPr>
        <p:spPr>
          <a:xfrm>
            <a:off x="317123" y="6246156"/>
            <a:ext cx="6223754" cy="3106324"/>
          </a:xfrm>
          <a:prstGeom prst="rect">
            <a:avLst/>
          </a:prstGeom>
          <a:noFill/>
          <a:ln w="19050" cap="flat" cmpd="sng">
            <a:solidFill>
              <a:srgbClr val="000000"/>
            </a:solidFill>
            <a:prstDash val="lgDashDot"/>
            <a:round/>
            <a:headEnd type="none" w="sm" len="sm"/>
            <a:tailEnd type="none" w="sm" len="sm"/>
          </a:ln>
        </p:spPr>
        <p:txBody>
          <a:bodyPr spcFirstLastPara="1" wrap="square" lIns="80669" tIns="80669" rIns="80669" bIns="80669" anchor="t" anchorCtr="0">
            <a:noAutofit/>
          </a:bodyPr>
          <a:lstStyle/>
          <a:p>
            <a:pPr marL="0" marR="0" lvl="0" indent="0" algn="ctr" rtl="0">
              <a:lnSpc>
                <a:spcPct val="100000"/>
              </a:lnSpc>
              <a:spcBef>
                <a:spcPts val="0"/>
              </a:spcBef>
              <a:spcAft>
                <a:spcPts val="0"/>
              </a:spcAft>
              <a:buClr>
                <a:srgbClr val="000000"/>
              </a:buClr>
              <a:buSzPts val="2400"/>
              <a:buFont typeface="Arial"/>
              <a:buNone/>
            </a:pPr>
            <a:r>
              <a:rPr lang="en" sz="2118" dirty="0">
                <a:latin typeface="Dancing Script"/>
                <a:ea typeface="Dancing Script"/>
                <a:cs typeface="Dancing Script"/>
                <a:sym typeface="Dancing Script"/>
              </a:rPr>
              <a:t>What Happens If You Turn In An Assignment Late</a:t>
            </a:r>
          </a:p>
          <a:p>
            <a:pPr marL="0" marR="0" lvl="0" indent="0" algn="ctr" rtl="0">
              <a:lnSpc>
                <a:spcPct val="100000"/>
              </a:lnSpc>
              <a:spcBef>
                <a:spcPts val="0"/>
              </a:spcBef>
              <a:spcAft>
                <a:spcPts val="0"/>
              </a:spcAft>
              <a:buClr>
                <a:srgbClr val="000000"/>
              </a:buClr>
              <a:buSzPts val="2400"/>
              <a:buFont typeface="Arial"/>
              <a:buNone/>
            </a:pPr>
            <a:endParaRPr lang="en" sz="2118" dirty="0">
              <a:latin typeface="Dancing Script"/>
              <a:ea typeface="Dancing Script"/>
              <a:cs typeface="Dancing Script"/>
              <a:sym typeface="Dancing Script"/>
            </a:endParaRPr>
          </a:p>
          <a:p>
            <a:pPr algn="ctr">
              <a:buSzPts val="2400"/>
            </a:pPr>
            <a:r>
              <a:rPr lang="en-US" altLang="en-US" sz="1588" dirty="0">
                <a:latin typeface="Arial" panose="020B0604020202020204" pitchFamily="34" charset="0"/>
                <a:cs typeface="Arial" panose="020B0604020202020204" pitchFamily="34" charset="0"/>
              </a:rPr>
              <a:t>Work not completed and turned in </a:t>
            </a:r>
            <a:r>
              <a:rPr lang="en-US" altLang="en-US" sz="1588" b="1" u="sng" dirty="0">
                <a:latin typeface="Arial" panose="020B0604020202020204" pitchFamily="34" charset="0"/>
                <a:cs typeface="Arial" panose="020B0604020202020204" pitchFamily="34" charset="0"/>
              </a:rPr>
              <a:t>by the assigned date </a:t>
            </a:r>
            <a:r>
              <a:rPr lang="en-US" altLang="en-US" sz="1588" dirty="0">
                <a:latin typeface="Arial" panose="020B0604020202020204" pitchFamily="34" charset="0"/>
                <a:cs typeface="Arial" panose="020B0604020202020204" pitchFamily="34" charset="0"/>
              </a:rPr>
              <a:t>is considered late. If a student is absent on the date work is due, the assignment is due the first day the student returns to school. </a:t>
            </a:r>
            <a:r>
              <a:rPr lang="en-US" altLang="en-US" sz="1588" b="1" u="sng" dirty="0">
                <a:latin typeface="Arial" panose="020B0604020202020204" pitchFamily="34" charset="0"/>
                <a:cs typeface="Arial" panose="020B0604020202020204" pitchFamily="34" charset="0"/>
              </a:rPr>
              <a:t>COMPLETED LATE WORK</a:t>
            </a:r>
            <a:r>
              <a:rPr lang="en-US" altLang="en-US" sz="1588" dirty="0">
                <a:latin typeface="Arial" panose="020B0604020202020204" pitchFamily="34" charset="0"/>
                <a:cs typeface="Arial" panose="020B0604020202020204" pitchFamily="34" charset="0"/>
              </a:rPr>
              <a:t> will only receive partial credit (70% of the assignment total). </a:t>
            </a:r>
            <a:r>
              <a:rPr lang="en-US" altLang="en-US" sz="1588" b="1" u="sng" dirty="0">
                <a:latin typeface="Arial" panose="020B0604020202020204" pitchFamily="34" charset="0"/>
                <a:cs typeface="Arial" panose="020B0604020202020204" pitchFamily="34" charset="0"/>
              </a:rPr>
              <a:t>INCOMPLETE LATE WORK </a:t>
            </a:r>
            <a:r>
              <a:rPr lang="en-US" altLang="en-US" sz="1588" dirty="0">
                <a:latin typeface="Arial" panose="020B0604020202020204" pitchFamily="34" charset="0"/>
                <a:cs typeface="Arial" panose="020B0604020202020204" pitchFamily="34" charset="0"/>
              </a:rPr>
              <a:t>will not be graded and will result in a zero for the assignment.  There is a timestamp on Schoology, so I know when you turn things in late!</a:t>
            </a:r>
            <a:endParaRPr sz="2118" dirty="0">
              <a:latin typeface="Dancing Script"/>
              <a:ea typeface="Dancing Script"/>
              <a:cs typeface="Dancing Script"/>
              <a:sym typeface="Dancing Script"/>
            </a:endParaRPr>
          </a:p>
          <a:p>
            <a:pPr marL="0" marR="0" lvl="0" indent="0" rtl="0">
              <a:lnSpc>
                <a:spcPct val="100000"/>
              </a:lnSpc>
              <a:spcBef>
                <a:spcPts val="0"/>
              </a:spcBef>
              <a:spcAft>
                <a:spcPts val="0"/>
              </a:spcAft>
              <a:buClr>
                <a:srgbClr val="000000"/>
              </a:buClr>
              <a:buSzPts val="1100"/>
              <a:buFont typeface="Arial"/>
              <a:buNone/>
            </a:pPr>
            <a:endParaRPr sz="1588" dirty="0">
              <a:solidFill>
                <a:srgbClr val="000000"/>
              </a:solidFill>
              <a:latin typeface="Quicksand"/>
              <a:ea typeface="Quicksand"/>
              <a:cs typeface="Quicksand"/>
              <a:sym typeface="Quicksand"/>
            </a:endParaRPr>
          </a:p>
        </p:txBody>
      </p:sp>
    </p:spTree>
    <p:extLst>
      <p:ext uri="{BB962C8B-B14F-4D97-AF65-F5344CB8AC3E}">
        <p14:creationId xmlns:p14="http://schemas.microsoft.com/office/powerpoint/2010/main" val="40242585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674</Words>
  <Application>Microsoft Office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Arial</vt:lpstr>
      <vt:lpstr>Calibri</vt:lpstr>
      <vt:lpstr>Calibri Light</vt:lpstr>
      <vt:lpstr>Dancing Script</vt:lpstr>
      <vt:lpstr>Lobster</vt:lpstr>
      <vt:lpstr>Quicksand</vt:lpstr>
      <vt:lpstr>Quicksand Light</vt:lpstr>
      <vt:lpstr>Office Theme</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FLOYD M JONES</dc:creator>
  <cp:lastModifiedBy>FLOYD M JONES</cp:lastModifiedBy>
  <cp:revision>1</cp:revision>
  <dcterms:created xsi:type="dcterms:W3CDTF">2020-08-28T01:07:10Z</dcterms:created>
  <dcterms:modified xsi:type="dcterms:W3CDTF">2020-08-28T01:10:15Z</dcterms:modified>
</cp:coreProperties>
</file>